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75" r:id="rId6"/>
    <p:sldId id="261" r:id="rId7"/>
    <p:sldId id="276" r:id="rId8"/>
    <p:sldId id="262" r:id="rId9"/>
    <p:sldId id="263" r:id="rId10"/>
    <p:sldId id="264" r:id="rId11"/>
    <p:sldId id="277" r:id="rId12"/>
    <p:sldId id="278" r:id="rId13"/>
    <p:sldId id="279" r:id="rId14"/>
    <p:sldId id="280" r:id="rId15"/>
    <p:sldId id="281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729655-6805-4BA2-81C4-B94B58F61C43}" type="datetimeFigureOut">
              <a:rPr lang="en-US" smtClean="0"/>
              <a:pPr/>
              <a:t>06-Apr-18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49D680-CC8C-499F-95F6-AC07C01F07B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81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41910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     </a:t>
            </a:r>
            <a:endParaRPr lang="en-US" sz="3200" b="1" dirty="0">
              <a:solidFill>
                <a:srgbClr val="00B050"/>
              </a:solidFill>
            </a:endParaRPr>
          </a:p>
        </p:txBody>
      </p:sp>
      <p:pic>
        <p:nvPicPr>
          <p:cNvPr id="5" name="Picture 4" descr="M (3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790" y="0"/>
            <a:ext cx="900839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19400" y="3048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solidFill>
                  <a:srgbClr val="002060"/>
                </a:solidFill>
              </a:rPr>
              <a:t>স্বাগতম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46482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solidFill>
                  <a:srgbClr val="002060"/>
                </a:solidFill>
              </a:rPr>
              <a:t>ফুলের</a:t>
            </a:r>
            <a:r>
              <a:rPr lang="en-US" sz="4000" b="1" i="1" dirty="0" smtClean="0">
                <a:solidFill>
                  <a:srgbClr val="002060"/>
                </a:solidFill>
              </a:rPr>
              <a:t>   </a:t>
            </a:r>
            <a:r>
              <a:rPr lang="en-US" sz="4000" b="1" i="1" dirty="0" err="1" smtClean="0">
                <a:solidFill>
                  <a:srgbClr val="002060"/>
                </a:solidFill>
              </a:rPr>
              <a:t>শুভেচ্ছা</a:t>
            </a:r>
            <a:r>
              <a:rPr lang="en-US" sz="4000" b="1" i="1" dirty="0" smtClean="0">
                <a:solidFill>
                  <a:srgbClr val="002060"/>
                </a:solidFill>
              </a:rPr>
              <a:t> ।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/>
      <p:bldP spid="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Heart+Brain.. Picture\Stomack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762000"/>
            <a:ext cx="2143125" cy="2143125"/>
          </a:xfrm>
          <a:prstGeom prst="rect">
            <a:avLst/>
          </a:prstGeom>
          <a:noFill/>
        </p:spPr>
      </p:pic>
      <p:pic>
        <p:nvPicPr>
          <p:cNvPr id="6147" name="Picture 3" descr="D:\Heart+Brain.. Picture\Stomack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505200"/>
            <a:ext cx="1876425" cy="2438400"/>
          </a:xfrm>
          <a:prstGeom prst="rect">
            <a:avLst/>
          </a:prstGeom>
          <a:noFill/>
        </p:spPr>
      </p:pic>
      <p:pic>
        <p:nvPicPr>
          <p:cNvPr id="6148" name="Picture 4" descr="D:\Heart+Brain.. Picture\Stomack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990600"/>
            <a:ext cx="2857500" cy="1600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181600" y="33528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Stomach- </a:t>
            </a:r>
            <a:r>
              <a:rPr lang="en-US" sz="2000" b="1" dirty="0" err="1" smtClean="0"/>
              <a:t>পাকস্থলী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1981200" y="6324600"/>
            <a:ext cx="206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Stomach- </a:t>
            </a:r>
            <a:r>
              <a:rPr lang="en-US" b="1" dirty="0" err="1" smtClean="0"/>
              <a:t>পাকস্থলী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81000" y="3048000"/>
            <a:ext cx="206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Stomach- </a:t>
            </a:r>
            <a:r>
              <a:rPr lang="en-US" b="1" dirty="0" err="1" smtClean="0"/>
              <a:t>পাকস্থলী</a:t>
            </a:r>
            <a:endParaRPr lang="en-US" b="1" dirty="0"/>
          </a:p>
        </p:txBody>
      </p:sp>
      <p:pic>
        <p:nvPicPr>
          <p:cNvPr id="8" name="Picture 2" descr="D:\Heart+Brain.. Picture\Stomack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685800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D:\Heart+Brain.. Picture\Stomack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914400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Heart+Brain.. Picture\Stomack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609600"/>
            <a:ext cx="2895600" cy="3810000"/>
          </a:xfrm>
          <a:prstGeom prst="rect">
            <a:avLst/>
          </a:prstGeom>
          <a:noFill/>
        </p:spPr>
      </p:pic>
      <p:pic>
        <p:nvPicPr>
          <p:cNvPr id="7171" name="Picture 3" descr="D:\Heart+Brain.. Picture\Stomack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143000"/>
            <a:ext cx="3028950" cy="303847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066800" y="5334000"/>
            <a:ext cx="206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Stomach- </a:t>
            </a:r>
            <a:r>
              <a:rPr lang="en-US" b="1" dirty="0" err="1" smtClean="0"/>
              <a:t>পাকস্থলী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867400" y="5029200"/>
            <a:ext cx="206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Stomach- </a:t>
            </a:r>
            <a:r>
              <a:rPr lang="en-US" b="1" dirty="0" err="1" smtClean="0"/>
              <a:t>পাকস্থলী</a:t>
            </a:r>
            <a:endParaRPr lang="en-US" b="1" dirty="0"/>
          </a:p>
        </p:txBody>
      </p:sp>
      <p:pic>
        <p:nvPicPr>
          <p:cNvPr id="6" name="Picture 2" descr="D:\Heart+Brain.. Picture\Stomack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609600"/>
            <a:ext cx="2895600" cy="3810000"/>
          </a:xfrm>
          <a:prstGeom prst="rect">
            <a:avLst/>
          </a:prstGeom>
          <a:noFill/>
        </p:spPr>
      </p:pic>
      <p:pic>
        <p:nvPicPr>
          <p:cNvPr id="7" name="Picture 3" descr="D:\Heart+Brain.. Picture\Stomack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143000"/>
            <a:ext cx="3028950" cy="3038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Heart+Brain.. Picture\Liver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657600"/>
            <a:ext cx="3028950" cy="1514475"/>
          </a:xfrm>
          <a:prstGeom prst="rect">
            <a:avLst/>
          </a:prstGeom>
          <a:noFill/>
        </p:spPr>
      </p:pic>
      <p:pic>
        <p:nvPicPr>
          <p:cNvPr id="8195" name="Picture 3" descr="D:\Heart+Brain.. Picture\Liver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762000"/>
            <a:ext cx="2466975" cy="1847850"/>
          </a:xfrm>
          <a:prstGeom prst="rect">
            <a:avLst/>
          </a:prstGeom>
          <a:noFill/>
        </p:spPr>
      </p:pic>
      <p:pic>
        <p:nvPicPr>
          <p:cNvPr id="8196" name="Picture 4" descr="D:\Heart+Brain.. Picture\Liver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066800"/>
            <a:ext cx="2619375" cy="1743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86400" y="32004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Liver- </a:t>
            </a:r>
            <a:r>
              <a:rPr lang="en-US" sz="2400" b="1" dirty="0" err="1" smtClean="0"/>
              <a:t>যকৃ</a:t>
            </a:r>
            <a:r>
              <a:rPr lang="en-US" sz="2400" b="1" dirty="0" smtClean="0"/>
              <a:t>ৎ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209800" y="6096000"/>
            <a:ext cx="133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Liver- </a:t>
            </a:r>
            <a:r>
              <a:rPr lang="en-US" b="1" dirty="0" err="1" smtClean="0"/>
              <a:t>যকৃ</a:t>
            </a:r>
            <a:r>
              <a:rPr lang="en-US" b="1" dirty="0" smtClean="0"/>
              <a:t>ৎ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3124200"/>
            <a:ext cx="133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Liver- </a:t>
            </a:r>
            <a:r>
              <a:rPr lang="en-US" b="1" dirty="0" err="1" smtClean="0"/>
              <a:t>যকৃ</a:t>
            </a:r>
            <a:r>
              <a:rPr lang="en-US" b="1" dirty="0" smtClean="0"/>
              <a:t>ৎ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9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9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Heart+Brain.. Picture\Liver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1371600"/>
            <a:ext cx="2895600" cy="3581400"/>
          </a:xfrm>
          <a:prstGeom prst="rect">
            <a:avLst/>
          </a:prstGeom>
          <a:noFill/>
        </p:spPr>
      </p:pic>
      <p:pic>
        <p:nvPicPr>
          <p:cNvPr id="4" name="Picture 4" descr="D:\Heart+Brain.. Picture\Kidney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676400"/>
            <a:ext cx="3505200" cy="35052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172200" y="5562600"/>
            <a:ext cx="133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Liver- </a:t>
            </a:r>
            <a:r>
              <a:rPr lang="en-US" b="1" dirty="0" err="1" smtClean="0"/>
              <a:t>যকৃ</a:t>
            </a:r>
            <a:r>
              <a:rPr lang="en-US" b="1" dirty="0" smtClean="0"/>
              <a:t>ৎ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219200" y="5867400"/>
            <a:ext cx="133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Liver- </a:t>
            </a:r>
            <a:r>
              <a:rPr lang="en-US" b="1" dirty="0" err="1" smtClean="0"/>
              <a:t>যকৃ</a:t>
            </a:r>
            <a:r>
              <a:rPr lang="en-US" b="1" dirty="0" smtClean="0"/>
              <a:t>ৎ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Heart+Brain.. Picture\Kidney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762000"/>
            <a:ext cx="3976255" cy="4572000"/>
          </a:xfrm>
          <a:prstGeom prst="rect">
            <a:avLst/>
          </a:prstGeom>
          <a:noFill/>
        </p:spPr>
      </p:pic>
      <p:pic>
        <p:nvPicPr>
          <p:cNvPr id="10243" name="Picture 3" descr="D:\Heart+Brain.. Picture\Kidney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990600"/>
            <a:ext cx="3124200" cy="4191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410200" y="56388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Kidney- </a:t>
            </a:r>
            <a:r>
              <a:rPr lang="en-US" sz="3600" b="1" dirty="0" err="1" smtClean="0"/>
              <a:t>বৃক্ক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19200" y="6019800"/>
            <a:ext cx="1399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Kidney- </a:t>
            </a:r>
            <a:r>
              <a:rPr lang="en-US" b="1" dirty="0" err="1" smtClean="0"/>
              <a:t>বৃক্ক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Heart+Brain.. Picture\Kidney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048000"/>
            <a:ext cx="3200400" cy="2762250"/>
          </a:xfrm>
          <a:prstGeom prst="rect">
            <a:avLst/>
          </a:prstGeom>
          <a:noFill/>
        </p:spPr>
      </p:pic>
      <p:pic>
        <p:nvPicPr>
          <p:cNvPr id="11267" name="Picture 3" descr="D:\Heart+Brain.. Picture\Kidney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066800"/>
            <a:ext cx="3200400" cy="3505200"/>
          </a:xfrm>
          <a:prstGeom prst="rect">
            <a:avLst/>
          </a:prstGeom>
          <a:noFill/>
        </p:spPr>
      </p:pic>
      <p:pic>
        <p:nvPicPr>
          <p:cNvPr id="11268" name="Picture 4" descr="D:\Heart+Brain.. Picture\Kidney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2400"/>
            <a:ext cx="2819400" cy="256222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895600" y="6248400"/>
            <a:ext cx="1399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Kidney- </a:t>
            </a:r>
            <a:r>
              <a:rPr lang="en-US" b="1" dirty="0" err="1" smtClean="0"/>
              <a:t>বৃক্ক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533400" y="2971800"/>
            <a:ext cx="1399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Kidney- </a:t>
            </a:r>
            <a:r>
              <a:rPr lang="en-US" b="1" dirty="0" err="1" smtClean="0"/>
              <a:t>বৃক্ক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010400" y="5410200"/>
            <a:ext cx="1399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Kidney- </a:t>
            </a:r>
            <a:r>
              <a:rPr lang="en-US" b="1" dirty="0" err="1" smtClean="0"/>
              <a:t>বৃক্ক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914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solidFill>
                  <a:srgbClr val="FF0000"/>
                </a:solidFill>
              </a:rPr>
              <a:t>আজকের</a:t>
            </a:r>
            <a:r>
              <a:rPr lang="en-US" sz="3600" u="sng" dirty="0" smtClean="0">
                <a:solidFill>
                  <a:srgbClr val="FF0000"/>
                </a:solidFill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</a:rPr>
              <a:t>পাঠঃ</a:t>
            </a:r>
            <a:endParaRPr lang="en-US" sz="3600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74320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dirty="0" err="1" smtClean="0"/>
              <a:t>শারীরিক</a:t>
            </a:r>
            <a:r>
              <a:rPr lang="en-US" sz="4400" dirty="0" smtClean="0"/>
              <a:t> </a:t>
            </a:r>
            <a:r>
              <a:rPr lang="en-US" sz="4400" dirty="0" err="1" smtClean="0"/>
              <a:t>সুস্থতায়</a:t>
            </a:r>
            <a:r>
              <a:rPr lang="en-US" sz="4400" dirty="0" smtClean="0"/>
              <a:t> </a:t>
            </a:r>
            <a:r>
              <a:rPr lang="en-US" sz="4400" dirty="0" err="1" smtClean="0"/>
              <a:t>ব্যায়ামের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প্রভাব</a:t>
            </a:r>
            <a:r>
              <a:rPr lang="en-US" sz="4400" dirty="0" smtClean="0"/>
              <a:t> ।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6858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শিক্ষন</a:t>
            </a:r>
            <a:r>
              <a:rPr lang="en-US" sz="3200" b="1" u="sng" dirty="0" smtClean="0"/>
              <a:t> </a:t>
            </a:r>
            <a:r>
              <a:rPr lang="en-US" sz="3200" b="1" u="sng" dirty="0" err="1" smtClean="0"/>
              <a:t>ফলঃ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16764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এই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পাঠ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শেষে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শিক্ষার্থীরা</a:t>
            </a:r>
            <a:r>
              <a:rPr lang="en-US" sz="2400" b="1" dirty="0" smtClean="0"/>
              <a:t> ……….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590800"/>
            <a:ext cx="6324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LcPeriod"/>
            </a:pPr>
            <a:r>
              <a:rPr lang="en-US" sz="2800" dirty="0" err="1" smtClean="0"/>
              <a:t>শারীরিক</a:t>
            </a:r>
            <a:r>
              <a:rPr lang="en-US" sz="2800" dirty="0" smtClean="0"/>
              <a:t> </a:t>
            </a:r>
            <a:r>
              <a:rPr lang="en-US" sz="2800" dirty="0" err="1" smtClean="0"/>
              <a:t>সুস্থতার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প্রধান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বাহন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সম্পর্কে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 ।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800" dirty="0" err="1" smtClean="0"/>
              <a:t>ব্যায়ামের</a:t>
            </a:r>
            <a:r>
              <a:rPr lang="en-US" sz="2800" dirty="0" smtClean="0"/>
              <a:t>  </a:t>
            </a:r>
            <a:r>
              <a:rPr lang="en-US" sz="2800" dirty="0" err="1" smtClean="0"/>
              <a:t>ফলে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দেহ</a:t>
            </a:r>
            <a:r>
              <a:rPr lang="en-US" sz="2800" dirty="0" smtClean="0"/>
              <a:t> </a:t>
            </a:r>
            <a:r>
              <a:rPr lang="en-US" sz="2800" dirty="0" err="1" smtClean="0"/>
              <a:t>মনের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উন্নতি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সাধিত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  </a:t>
            </a:r>
            <a:r>
              <a:rPr lang="en-US" sz="2800" dirty="0" err="1" smtClean="0"/>
              <a:t>তা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 ।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800" dirty="0" smtClean="0"/>
              <a:t>“</a:t>
            </a:r>
            <a:r>
              <a:rPr lang="en-US" sz="2800" dirty="0" err="1" smtClean="0"/>
              <a:t>সুস্থ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দেহে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সুন্দর</a:t>
            </a:r>
            <a:r>
              <a:rPr lang="en-US" sz="2800" dirty="0" smtClean="0"/>
              <a:t> </a:t>
            </a:r>
            <a:r>
              <a:rPr lang="en-US" sz="2800" dirty="0" err="1" smtClean="0"/>
              <a:t>মন</a:t>
            </a:r>
            <a:r>
              <a:rPr lang="en-US" sz="2800" dirty="0" smtClean="0"/>
              <a:t>” </a:t>
            </a:r>
            <a:r>
              <a:rPr lang="en-US" sz="2800" dirty="0" err="1" smtClean="0"/>
              <a:t>এটি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সম্পর্কে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 ।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800" dirty="0" err="1" smtClean="0"/>
              <a:t>ব্যায়ামের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ফলে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শরীরের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বিভন্ন</a:t>
            </a:r>
            <a:r>
              <a:rPr lang="en-US" sz="2800" dirty="0" smtClean="0"/>
              <a:t> </a:t>
            </a:r>
            <a:r>
              <a:rPr lang="en-US" sz="2800" dirty="0" err="1" smtClean="0"/>
              <a:t>অঙেগর</a:t>
            </a:r>
            <a:r>
              <a:rPr lang="en-US" sz="2800" dirty="0" smtClean="0"/>
              <a:t> </a:t>
            </a:r>
            <a:r>
              <a:rPr lang="en-US" sz="2800" dirty="0" err="1" smtClean="0"/>
              <a:t>উন্নতি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 </a:t>
            </a:r>
            <a:r>
              <a:rPr lang="en-US" sz="2800" dirty="0" err="1" smtClean="0"/>
              <a:t>তা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 ।</a:t>
            </a:r>
          </a:p>
          <a:p>
            <a:pPr marL="400050" indent="-400050">
              <a:buFont typeface="+mj-lt"/>
              <a:buAutoNum type="romanLcPeriod"/>
            </a:pPr>
            <a:endParaRPr lang="en-US" dirty="0" smtClean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2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4572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err="1" smtClean="0"/>
              <a:t>পাঠ</a:t>
            </a:r>
            <a:r>
              <a:rPr lang="en-US" sz="4000" u="sng" dirty="0" smtClean="0"/>
              <a:t> </a:t>
            </a:r>
            <a:r>
              <a:rPr lang="en-US" sz="4000" u="sng" dirty="0" err="1" smtClean="0"/>
              <a:t>উপস্থাপনঃ</a:t>
            </a:r>
            <a:endParaRPr lang="en-US" sz="40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600200"/>
            <a:ext cx="8001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u="sng" dirty="0" err="1" smtClean="0">
                <a:solidFill>
                  <a:srgbClr val="FF0000"/>
                </a:solidFill>
              </a:rPr>
              <a:t>শারীরিক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সুস্থতার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প্রধান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বাহনই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হলো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ব্যায়াম</a:t>
            </a:r>
            <a:r>
              <a:rPr lang="en-US" b="1" u="sng" dirty="0" smtClean="0">
                <a:solidFill>
                  <a:srgbClr val="FF0000"/>
                </a:solidFill>
              </a:rPr>
              <a:t> । </a:t>
            </a:r>
            <a:r>
              <a:rPr lang="en-US" dirty="0" err="1" smtClean="0"/>
              <a:t>ব্যায়াম</a:t>
            </a:r>
            <a:r>
              <a:rPr lang="en-US" dirty="0" smtClean="0"/>
              <a:t> </a:t>
            </a:r>
            <a:r>
              <a:rPr lang="en-US" dirty="0" err="1" smtClean="0"/>
              <a:t>ছাড়া</a:t>
            </a:r>
            <a:r>
              <a:rPr lang="en-US" dirty="0" smtClean="0"/>
              <a:t> </a:t>
            </a:r>
            <a:r>
              <a:rPr lang="en-US" dirty="0" err="1" smtClean="0"/>
              <a:t>একজন</a:t>
            </a:r>
            <a:r>
              <a:rPr lang="en-US" dirty="0" smtClean="0"/>
              <a:t> </a:t>
            </a:r>
            <a:r>
              <a:rPr lang="en-US" dirty="0" err="1" smtClean="0"/>
              <a:t>মানুষের</a:t>
            </a:r>
            <a:r>
              <a:rPr lang="en-US" dirty="0" smtClean="0"/>
              <a:t> </a:t>
            </a:r>
            <a:r>
              <a:rPr lang="en-US" dirty="0" err="1" smtClean="0"/>
              <a:t>শারীরিক</a:t>
            </a:r>
            <a:r>
              <a:rPr lang="en-US" dirty="0" smtClean="0"/>
              <a:t> </a:t>
            </a:r>
            <a:r>
              <a:rPr lang="en-US" dirty="0" err="1" smtClean="0"/>
              <a:t>সুস্থতা</a:t>
            </a:r>
            <a:r>
              <a:rPr lang="en-US" dirty="0" smtClean="0"/>
              <a:t> </a:t>
            </a:r>
            <a:r>
              <a:rPr lang="en-US" dirty="0" err="1" smtClean="0"/>
              <a:t>আশা</a:t>
            </a:r>
            <a:r>
              <a:rPr lang="en-US" dirty="0" smtClean="0"/>
              <a:t> </a:t>
            </a:r>
            <a:r>
              <a:rPr lang="en-US" dirty="0" err="1" smtClean="0"/>
              <a:t>করা</a:t>
            </a:r>
            <a:r>
              <a:rPr lang="en-US" dirty="0" smtClean="0"/>
              <a:t> </a:t>
            </a:r>
            <a:r>
              <a:rPr lang="en-US" dirty="0" err="1" smtClean="0"/>
              <a:t>যায়না</a:t>
            </a:r>
            <a:r>
              <a:rPr lang="en-US" dirty="0" smtClean="0"/>
              <a:t> । </a:t>
            </a:r>
            <a:r>
              <a:rPr lang="en-US" dirty="0" err="1" smtClean="0"/>
              <a:t>ব্যায়াম</a:t>
            </a:r>
            <a:r>
              <a:rPr lang="en-US" dirty="0" smtClean="0"/>
              <a:t> ও </a:t>
            </a:r>
            <a:r>
              <a:rPr lang="en-US" dirty="0" err="1" smtClean="0"/>
              <a:t>খেলাধুলা</a:t>
            </a:r>
            <a:r>
              <a:rPr lang="en-US" dirty="0" smtClean="0"/>
              <a:t> </a:t>
            </a:r>
            <a:r>
              <a:rPr lang="en-US" dirty="0" err="1" smtClean="0"/>
              <a:t>শুধু</a:t>
            </a:r>
            <a:r>
              <a:rPr lang="en-US" dirty="0" smtClean="0"/>
              <a:t> </a:t>
            </a:r>
            <a:r>
              <a:rPr lang="en-US" dirty="0" err="1" smtClean="0"/>
              <a:t>দেহের</a:t>
            </a:r>
            <a:r>
              <a:rPr lang="en-US" dirty="0" smtClean="0"/>
              <a:t> </a:t>
            </a:r>
            <a:r>
              <a:rPr lang="en-US" dirty="0" err="1" smtClean="0"/>
              <a:t>বৃদ্ধি</a:t>
            </a:r>
            <a:r>
              <a:rPr lang="en-US" dirty="0" smtClean="0"/>
              <a:t> </a:t>
            </a:r>
            <a:r>
              <a:rPr lang="en-US" dirty="0" err="1" smtClean="0"/>
              <a:t>ঘটায়</a:t>
            </a:r>
            <a:r>
              <a:rPr lang="en-US" dirty="0" smtClean="0"/>
              <a:t> </a:t>
            </a:r>
            <a:r>
              <a:rPr lang="en-US" dirty="0" err="1" smtClean="0"/>
              <a:t>না</a:t>
            </a:r>
            <a:r>
              <a:rPr lang="en-US" dirty="0" smtClean="0"/>
              <a:t> </a:t>
            </a:r>
            <a:r>
              <a:rPr lang="en-US" dirty="0" err="1" smtClean="0"/>
              <a:t>মনেরও</a:t>
            </a:r>
            <a:r>
              <a:rPr lang="en-US" dirty="0" smtClean="0"/>
              <a:t> </a:t>
            </a:r>
            <a:r>
              <a:rPr lang="en-US" dirty="0" err="1" smtClean="0"/>
              <a:t>উন্নতি</a:t>
            </a:r>
            <a:r>
              <a:rPr lang="en-US" dirty="0" smtClean="0"/>
              <a:t> </a:t>
            </a:r>
            <a:r>
              <a:rPr lang="en-US" dirty="0" err="1" smtClean="0"/>
              <a:t>সাধন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। </a:t>
            </a:r>
            <a:r>
              <a:rPr lang="en-US" dirty="0" err="1" smtClean="0"/>
              <a:t>কারন</a:t>
            </a:r>
            <a:r>
              <a:rPr lang="en-US" dirty="0" smtClean="0"/>
              <a:t> </a:t>
            </a:r>
            <a:r>
              <a:rPr lang="en-US" dirty="0" err="1" smtClean="0"/>
              <a:t>মন</a:t>
            </a:r>
            <a:r>
              <a:rPr lang="en-US" dirty="0" smtClean="0"/>
              <a:t> </a:t>
            </a:r>
            <a:r>
              <a:rPr lang="en-US" dirty="0" err="1" smtClean="0"/>
              <a:t>ছাড়া</a:t>
            </a:r>
            <a:r>
              <a:rPr lang="en-US" dirty="0" smtClean="0"/>
              <a:t> </a:t>
            </a:r>
            <a:r>
              <a:rPr lang="en-US" dirty="0" err="1" smtClean="0"/>
              <a:t>দেহ</a:t>
            </a:r>
            <a:r>
              <a:rPr lang="en-US" dirty="0" smtClean="0"/>
              <a:t> </a:t>
            </a:r>
            <a:r>
              <a:rPr lang="en-US" dirty="0" err="1" smtClean="0"/>
              <a:t>এককভাবে</a:t>
            </a:r>
            <a:r>
              <a:rPr lang="en-US" dirty="0" smtClean="0"/>
              <a:t> </a:t>
            </a:r>
            <a:r>
              <a:rPr lang="en-US" dirty="0" err="1" smtClean="0"/>
              <a:t>চলতে</a:t>
            </a:r>
            <a:r>
              <a:rPr lang="en-US" dirty="0" smtClean="0"/>
              <a:t> </a:t>
            </a:r>
            <a:r>
              <a:rPr lang="en-US" dirty="0" err="1" smtClean="0"/>
              <a:t>পারে</a:t>
            </a:r>
            <a:r>
              <a:rPr lang="en-US" dirty="0" smtClean="0"/>
              <a:t>  </a:t>
            </a:r>
            <a:r>
              <a:rPr lang="en-US" dirty="0" err="1" smtClean="0"/>
              <a:t>না</a:t>
            </a:r>
            <a:r>
              <a:rPr lang="en-US" dirty="0" smtClean="0"/>
              <a:t> । </a:t>
            </a:r>
            <a:r>
              <a:rPr lang="en-US" dirty="0" err="1" smtClean="0"/>
              <a:t>দেহ</a:t>
            </a:r>
            <a:r>
              <a:rPr lang="en-US" dirty="0" smtClean="0"/>
              <a:t> </a:t>
            </a:r>
            <a:r>
              <a:rPr lang="en-US" dirty="0" err="1" smtClean="0"/>
              <a:t>হচ্ছে</a:t>
            </a:r>
            <a:r>
              <a:rPr lang="en-US" dirty="0" smtClean="0"/>
              <a:t> </a:t>
            </a:r>
            <a:r>
              <a:rPr lang="en-US" dirty="0" err="1" smtClean="0"/>
              <a:t>মনের</a:t>
            </a:r>
            <a:r>
              <a:rPr lang="en-US" dirty="0" smtClean="0"/>
              <a:t> </a:t>
            </a:r>
            <a:r>
              <a:rPr lang="en-US" dirty="0" err="1" smtClean="0"/>
              <a:t>আধার</a:t>
            </a:r>
            <a:r>
              <a:rPr lang="en-US" dirty="0" smtClean="0"/>
              <a:t> ।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তাই</a:t>
            </a:r>
            <a:r>
              <a:rPr lang="en-US" dirty="0" smtClean="0"/>
              <a:t>, “ </a:t>
            </a:r>
            <a:r>
              <a:rPr lang="en-US" b="1" u="sng" dirty="0" err="1" smtClean="0">
                <a:solidFill>
                  <a:srgbClr val="FF0000"/>
                </a:solidFill>
              </a:rPr>
              <a:t>সুস্থ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দেহে</a:t>
            </a:r>
            <a:r>
              <a:rPr lang="en-US" b="1" u="sng" dirty="0" smtClean="0">
                <a:solidFill>
                  <a:srgbClr val="FF0000"/>
                </a:solidFill>
              </a:rPr>
              <a:t>  </a:t>
            </a:r>
            <a:r>
              <a:rPr lang="en-US" b="1" u="sng" dirty="0" err="1" smtClean="0">
                <a:solidFill>
                  <a:srgbClr val="FF0000"/>
                </a:solidFill>
              </a:rPr>
              <a:t>সুন্দর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মন</a:t>
            </a:r>
            <a:r>
              <a:rPr lang="en-US" b="1" u="sng" dirty="0" smtClean="0">
                <a:solidFill>
                  <a:srgbClr val="FF0000"/>
                </a:solidFill>
              </a:rPr>
              <a:t>” </a:t>
            </a:r>
            <a:r>
              <a:rPr lang="en-US" dirty="0" smtClean="0"/>
              <a:t>– </a:t>
            </a:r>
            <a:r>
              <a:rPr lang="en-US" dirty="0" err="1" smtClean="0"/>
              <a:t>এটি</a:t>
            </a:r>
            <a:r>
              <a:rPr lang="en-US" dirty="0" smtClean="0"/>
              <a:t> </a:t>
            </a:r>
            <a:r>
              <a:rPr lang="en-US" dirty="0" err="1" smtClean="0"/>
              <a:t>একটি</a:t>
            </a:r>
            <a:r>
              <a:rPr lang="en-US" dirty="0" smtClean="0"/>
              <a:t> </a:t>
            </a:r>
            <a:r>
              <a:rPr lang="en-US" dirty="0" err="1" smtClean="0"/>
              <a:t>সু</a:t>
            </a:r>
            <a:r>
              <a:rPr lang="en-US" dirty="0" smtClean="0"/>
              <a:t> </a:t>
            </a:r>
            <a:r>
              <a:rPr lang="en-US" dirty="0" err="1" smtClean="0"/>
              <a:t>প্রতিষ্ঠিত</a:t>
            </a:r>
            <a:r>
              <a:rPr lang="en-US" dirty="0" smtClean="0"/>
              <a:t> </a:t>
            </a:r>
            <a:r>
              <a:rPr lang="en-US" dirty="0" err="1" smtClean="0"/>
              <a:t>প্রবাদ</a:t>
            </a:r>
            <a:r>
              <a:rPr lang="en-US" dirty="0" smtClean="0"/>
              <a:t> </a:t>
            </a:r>
            <a:r>
              <a:rPr lang="en-US" dirty="0" err="1" smtClean="0"/>
              <a:t>হিসেবে</a:t>
            </a:r>
            <a:r>
              <a:rPr lang="en-US" dirty="0" smtClean="0"/>
              <a:t> </a:t>
            </a:r>
            <a:r>
              <a:rPr lang="en-US" dirty="0" err="1" smtClean="0"/>
              <a:t>সমাজে</a:t>
            </a:r>
            <a:r>
              <a:rPr lang="en-US" dirty="0" smtClean="0"/>
              <a:t> </a:t>
            </a:r>
            <a:r>
              <a:rPr lang="en-US" dirty="0" err="1" smtClean="0"/>
              <a:t>স্বীকৃত</a:t>
            </a:r>
            <a:r>
              <a:rPr lang="en-US" dirty="0" smtClean="0"/>
              <a:t> 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572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শীরির</a:t>
            </a:r>
            <a:r>
              <a:rPr lang="en-US" dirty="0" smtClean="0"/>
              <a:t> </a:t>
            </a:r>
            <a:r>
              <a:rPr lang="en-US" dirty="0" err="1" smtClean="0"/>
              <a:t>চর্চার</a:t>
            </a:r>
            <a:r>
              <a:rPr lang="en-US" dirty="0" smtClean="0"/>
              <a:t> </a:t>
            </a:r>
            <a:r>
              <a:rPr lang="en-US" dirty="0" err="1" smtClean="0"/>
              <a:t>ফলে</a:t>
            </a:r>
            <a:r>
              <a:rPr lang="en-US" dirty="0" smtClean="0"/>
              <a:t> </a:t>
            </a:r>
            <a:r>
              <a:rPr lang="en-US" dirty="0" err="1" smtClean="0"/>
              <a:t>দেহের</a:t>
            </a:r>
            <a:r>
              <a:rPr lang="en-US" dirty="0" smtClean="0"/>
              <a:t> </a:t>
            </a:r>
            <a:r>
              <a:rPr lang="en-US" dirty="0" err="1" smtClean="0"/>
              <a:t>বিভিন্ন</a:t>
            </a:r>
            <a:r>
              <a:rPr lang="en-US" dirty="0" smtClean="0"/>
              <a:t> </a:t>
            </a:r>
            <a:r>
              <a:rPr lang="en-US" dirty="0" err="1" smtClean="0"/>
              <a:t>অঙেগর</a:t>
            </a:r>
            <a:r>
              <a:rPr lang="en-US" dirty="0" smtClean="0"/>
              <a:t> </a:t>
            </a:r>
            <a:r>
              <a:rPr lang="en-US" dirty="0" err="1" smtClean="0"/>
              <a:t>উন্নতি</a:t>
            </a:r>
            <a:r>
              <a:rPr lang="en-US" dirty="0" smtClean="0"/>
              <a:t> </a:t>
            </a:r>
            <a:r>
              <a:rPr lang="en-US" dirty="0" err="1" smtClean="0"/>
              <a:t>সাধিত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 </a:t>
            </a:r>
            <a:r>
              <a:rPr lang="en-US" dirty="0" err="1" smtClean="0"/>
              <a:t>যেমনঃ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হ্নৎপিন্ড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মস্তিষ্কি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ফুসফুস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পাকস্থলি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মেরুমজ্জা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প্রভৃতি</a:t>
            </a:r>
            <a:r>
              <a:rPr lang="en-US" dirty="0" smtClean="0">
                <a:solidFill>
                  <a:srgbClr val="FF0000"/>
                </a:solidFill>
              </a:rPr>
              <a:t> । </a:t>
            </a:r>
            <a:r>
              <a:rPr lang="en-US" dirty="0" err="1" smtClean="0"/>
              <a:t>কিন্তু</a:t>
            </a:r>
            <a:r>
              <a:rPr lang="en-US" dirty="0" smtClean="0"/>
              <a:t> </a:t>
            </a:r>
            <a:r>
              <a:rPr lang="en-US" dirty="0" err="1" smtClean="0"/>
              <a:t>মনের</a:t>
            </a:r>
            <a:r>
              <a:rPr lang="en-US" dirty="0" smtClean="0"/>
              <a:t> </a:t>
            </a:r>
            <a:r>
              <a:rPr lang="en-US" dirty="0" err="1" smtClean="0"/>
              <a:t>উন্নতি</a:t>
            </a:r>
            <a:r>
              <a:rPr lang="en-US" dirty="0" smtClean="0"/>
              <a:t> </a:t>
            </a:r>
            <a:r>
              <a:rPr lang="en-US" dirty="0" err="1" smtClean="0"/>
              <a:t>সাধিত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 </a:t>
            </a:r>
            <a:r>
              <a:rPr lang="en-US" dirty="0" err="1" smtClean="0"/>
              <a:t>কীভাবে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জানা</a:t>
            </a:r>
            <a:r>
              <a:rPr lang="en-US" dirty="0" smtClean="0"/>
              <a:t> </a:t>
            </a:r>
            <a:r>
              <a:rPr lang="en-US" dirty="0" err="1" smtClean="0"/>
              <a:t>প্রয়োজ়ন</a:t>
            </a:r>
            <a:r>
              <a:rPr lang="en-US" dirty="0" smtClean="0"/>
              <a:t> ।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মনস্তত্ত্ব</a:t>
            </a:r>
            <a:r>
              <a:rPr lang="en-US" dirty="0" smtClean="0"/>
              <a:t> </a:t>
            </a:r>
            <a:r>
              <a:rPr lang="en-US" dirty="0" err="1" smtClean="0"/>
              <a:t>একটি</a:t>
            </a:r>
            <a:r>
              <a:rPr lang="en-US" dirty="0" smtClean="0"/>
              <a:t> </a:t>
            </a:r>
            <a:r>
              <a:rPr lang="en-US" dirty="0" err="1" smtClean="0"/>
              <a:t>বিজ্ঞান</a:t>
            </a:r>
            <a:r>
              <a:rPr lang="en-US" dirty="0" smtClean="0"/>
              <a:t> ।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হচ্ছে</a:t>
            </a:r>
            <a:r>
              <a:rPr lang="en-US" dirty="0" smtClean="0"/>
              <a:t> </a:t>
            </a:r>
            <a:r>
              <a:rPr lang="en-US" dirty="0" err="1" smtClean="0"/>
              <a:t>মনকে</a:t>
            </a:r>
            <a:r>
              <a:rPr lang="en-US" dirty="0" smtClean="0"/>
              <a:t> </a:t>
            </a:r>
            <a:r>
              <a:rPr lang="en-US" dirty="0" err="1" smtClean="0"/>
              <a:t>নিয়ে</a:t>
            </a:r>
            <a:r>
              <a:rPr lang="en-US" dirty="0" smtClean="0"/>
              <a:t> । </a:t>
            </a:r>
            <a:r>
              <a:rPr lang="en-US" b="1" u="sng" dirty="0" err="1" smtClean="0">
                <a:solidFill>
                  <a:srgbClr val="FF0000"/>
                </a:solidFill>
              </a:rPr>
              <a:t>মন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কাজ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করে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কেন্দ্রীয়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স্নায়ুতন্ত্রের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মাধ্যমে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অর্থা</a:t>
            </a:r>
            <a:r>
              <a:rPr lang="en-US" b="1" u="sng" dirty="0" smtClean="0">
                <a:solidFill>
                  <a:srgbClr val="FF0000"/>
                </a:solidFill>
              </a:rPr>
              <a:t>ৎ </a:t>
            </a:r>
            <a:r>
              <a:rPr lang="en-US" b="1" u="sng" dirty="0" err="1" smtClean="0">
                <a:solidFill>
                  <a:srgbClr val="FF0000"/>
                </a:solidFill>
              </a:rPr>
              <a:t>মস্তিষ্ক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দ্বারা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। </a:t>
            </a:r>
            <a:r>
              <a:rPr lang="en-US" dirty="0" err="1" smtClean="0"/>
              <a:t>অর</a:t>
            </a:r>
            <a:r>
              <a:rPr lang="en-US" dirty="0" smtClean="0"/>
              <a:t> </a:t>
            </a:r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মস্তিষ্কের</a:t>
            </a:r>
            <a:r>
              <a:rPr lang="en-US" dirty="0" smtClean="0"/>
              <a:t> </a:t>
            </a:r>
            <a:r>
              <a:rPr lang="en-US" dirty="0" err="1" smtClean="0"/>
              <a:t>সাহায্যেই</a:t>
            </a:r>
            <a:r>
              <a:rPr lang="en-US" dirty="0" smtClean="0"/>
              <a:t> </a:t>
            </a:r>
            <a:r>
              <a:rPr lang="en-US" dirty="0" err="1" smtClean="0"/>
              <a:t>দেহের</a:t>
            </a:r>
            <a:r>
              <a:rPr lang="en-US" dirty="0" smtClean="0"/>
              <a:t> </a:t>
            </a:r>
            <a:r>
              <a:rPr lang="en-US" dirty="0" err="1" smtClean="0"/>
              <a:t>বিভিন্ন</a:t>
            </a:r>
            <a:r>
              <a:rPr lang="en-US" dirty="0" smtClean="0"/>
              <a:t> </a:t>
            </a:r>
            <a:r>
              <a:rPr lang="en-US" dirty="0" err="1" smtClean="0"/>
              <a:t>অঙেগর</a:t>
            </a:r>
            <a:r>
              <a:rPr lang="en-US" dirty="0" smtClean="0"/>
              <a:t> </a:t>
            </a:r>
            <a:r>
              <a:rPr lang="en-US" dirty="0" err="1" smtClean="0"/>
              <a:t>সমন্বয়</a:t>
            </a:r>
            <a:r>
              <a:rPr lang="en-US" dirty="0" smtClean="0"/>
              <a:t> </a:t>
            </a:r>
            <a:r>
              <a:rPr lang="en-US" dirty="0" err="1" smtClean="0"/>
              <a:t>সাধন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দেহকে</a:t>
            </a:r>
            <a:r>
              <a:rPr lang="en-US" dirty="0" smtClean="0"/>
              <a:t> </a:t>
            </a:r>
            <a:r>
              <a:rPr lang="en-US" dirty="0" err="1" smtClean="0"/>
              <a:t>সুন্দর</a:t>
            </a:r>
            <a:r>
              <a:rPr lang="en-US" dirty="0" smtClean="0"/>
              <a:t> ও </a:t>
            </a:r>
            <a:r>
              <a:rPr lang="en-US" dirty="0" err="1" smtClean="0"/>
              <a:t>সচল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রাখে</a:t>
            </a:r>
            <a:r>
              <a:rPr lang="en-US" dirty="0" smtClean="0"/>
              <a:t> 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6858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438400" y="228600"/>
            <a:ext cx="3493827" cy="1173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2800" u="sng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990600" y="3124200"/>
            <a:ext cx="5486400" cy="2677656"/>
          </a:xfrm>
          <a:prstGeom prst="rect">
            <a:avLst/>
          </a:prstGeom>
          <a:gradFill>
            <a:gsLst>
              <a:gs pos="61000">
                <a:schemeClr val="accent4">
                  <a:lumMod val="5000"/>
                  <a:lumOff val="9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মুহাম্মাদ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আঃ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মোমিন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মন্ডল</a:t>
            </a:r>
            <a:endParaRPr lang="en-US" sz="28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এম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.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এস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.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এস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বি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পি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এড</a:t>
            </a:r>
            <a:endParaRPr lang="en-US" sz="28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(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শারীরিক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থুপসারা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সেলিমীয়া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দাখিল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মাদ্রাসা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কালাই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জয়পুরহাট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 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 descr="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990600"/>
            <a:ext cx="182880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81000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 err="1" smtClean="0">
                <a:solidFill>
                  <a:schemeClr val="accent5">
                    <a:lumMod val="50000"/>
                  </a:schemeClr>
                </a:solidFill>
              </a:rPr>
              <a:t>একক</a:t>
            </a:r>
            <a:r>
              <a:rPr lang="en-US" sz="6000" b="1" u="sng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6000" b="1" u="sng" dirty="0" err="1" smtClean="0">
                <a:solidFill>
                  <a:schemeClr val="accent5">
                    <a:lumMod val="50000"/>
                  </a:schemeClr>
                </a:solidFill>
              </a:rPr>
              <a:t>কাজঃ</a:t>
            </a:r>
            <a:endParaRPr lang="en-US" sz="6000" b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3622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b="1" dirty="0" err="1" smtClean="0">
                <a:solidFill>
                  <a:srgbClr val="C00000"/>
                </a:solidFill>
              </a:rPr>
              <a:t>মন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কি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ভাবে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কাজ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করে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ব্যাখ্যা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কর</a:t>
            </a:r>
            <a:r>
              <a:rPr lang="en-US" sz="4000" b="1" dirty="0" smtClean="0">
                <a:solidFill>
                  <a:srgbClr val="C00000"/>
                </a:solidFill>
              </a:rPr>
              <a:t> ।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914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err="1" smtClean="0">
                <a:solidFill>
                  <a:srgbClr val="C00000"/>
                </a:solidFill>
              </a:rPr>
              <a:t>মূল্যায়নঃ</a:t>
            </a:r>
            <a:endParaRPr lang="en-US" sz="4800" b="1" u="sng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28194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০১ /</a:t>
            </a:r>
            <a:r>
              <a:rPr lang="en-US" sz="2400" b="1" i="1" dirty="0" err="1" smtClean="0"/>
              <a:t>শারীরিক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সুস্থতার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প্রধান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বাহন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কি</a:t>
            </a:r>
            <a:r>
              <a:rPr lang="en-US" sz="2400" b="1" i="1" dirty="0" smtClean="0"/>
              <a:t> ?</a:t>
            </a:r>
            <a:endParaRPr lang="en-US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4191000"/>
            <a:ext cx="76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(ক) </a:t>
            </a:r>
            <a:r>
              <a:rPr lang="en-US" b="1" i="1" dirty="0" err="1" smtClean="0">
                <a:solidFill>
                  <a:srgbClr val="00B050"/>
                </a:solidFill>
              </a:rPr>
              <a:t>বিশ্রাম</a:t>
            </a:r>
            <a:r>
              <a:rPr lang="en-US" b="1" i="1" dirty="0" smtClean="0">
                <a:solidFill>
                  <a:srgbClr val="00B050"/>
                </a:solidFill>
              </a:rPr>
              <a:t>                                                                (খ) </a:t>
            </a:r>
            <a:r>
              <a:rPr lang="en-US" b="1" i="1" dirty="0" err="1" smtClean="0">
                <a:solidFill>
                  <a:srgbClr val="00B050"/>
                </a:solidFill>
              </a:rPr>
              <a:t>ঘুম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 </a:t>
            </a:r>
          </a:p>
          <a:p>
            <a:endParaRPr lang="en-US" b="1" i="1" dirty="0" smtClean="0">
              <a:solidFill>
                <a:srgbClr val="00B050"/>
              </a:solidFill>
            </a:endParaRPr>
          </a:p>
          <a:p>
            <a:endParaRPr lang="en-US" b="1" i="1" dirty="0" smtClean="0">
              <a:solidFill>
                <a:srgbClr val="00B050"/>
              </a:solidFill>
            </a:endParaRPr>
          </a:p>
          <a:p>
            <a:r>
              <a:rPr lang="en-US" b="1" i="1" dirty="0" smtClean="0">
                <a:solidFill>
                  <a:srgbClr val="00B050"/>
                </a:solidFill>
              </a:rPr>
              <a:t>(গ) </a:t>
            </a:r>
            <a:r>
              <a:rPr lang="en-US" b="1" i="1" dirty="0" err="1" smtClean="0">
                <a:solidFill>
                  <a:srgbClr val="00B050"/>
                </a:solidFill>
              </a:rPr>
              <a:t>ব্যায়াম</a:t>
            </a:r>
            <a:r>
              <a:rPr lang="en-US" b="1" i="1" dirty="0" smtClean="0">
                <a:solidFill>
                  <a:srgbClr val="00B050"/>
                </a:solidFill>
              </a:rPr>
              <a:t>                                                               (ঘ) </a:t>
            </a:r>
            <a:r>
              <a:rPr lang="en-US" b="1" i="1" dirty="0" err="1" smtClean="0">
                <a:solidFill>
                  <a:srgbClr val="00B050"/>
                </a:solidFill>
              </a:rPr>
              <a:t>বেশী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i="1" dirty="0" err="1" smtClean="0">
                <a:solidFill>
                  <a:srgbClr val="00B050"/>
                </a:solidFill>
              </a:rPr>
              <a:t>বেশী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i="1" dirty="0" err="1" smtClean="0">
                <a:solidFill>
                  <a:srgbClr val="00B050"/>
                </a:solidFill>
              </a:rPr>
              <a:t>খাবার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i="1" dirty="0" err="1" smtClean="0">
                <a:solidFill>
                  <a:srgbClr val="00B050"/>
                </a:solidFill>
              </a:rPr>
              <a:t>খাওয়া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762000"/>
            <a:ext cx="320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err="1" smtClean="0"/>
              <a:t>উত্তরঃ</a:t>
            </a:r>
            <a:endParaRPr lang="en-US" sz="66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3962400"/>
            <a:ext cx="502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6000" b="1" dirty="0" smtClean="0">
                <a:solidFill>
                  <a:schemeClr val="accent1">
                    <a:lumMod val="50000"/>
                  </a:schemeClr>
                </a:solidFill>
              </a:rPr>
              <a:t>(গ) </a:t>
            </a:r>
            <a:r>
              <a:rPr lang="en-US" sz="6000" b="1" dirty="0" err="1" smtClean="0">
                <a:solidFill>
                  <a:schemeClr val="accent1">
                    <a:lumMod val="50000"/>
                  </a:schemeClr>
                </a:solidFill>
              </a:rPr>
              <a:t>ব্যায়াম</a:t>
            </a:r>
            <a:endParaRPr lang="en-US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144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০২/ “</a:t>
            </a:r>
            <a:r>
              <a:rPr lang="en-US" sz="3200" b="1" dirty="0" err="1" smtClean="0">
                <a:solidFill>
                  <a:srgbClr val="FF0000"/>
                </a:solidFill>
              </a:rPr>
              <a:t>সুস্থ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দেহে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সুন্দর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মন</a:t>
            </a:r>
            <a:r>
              <a:rPr lang="en-US" sz="3200" b="1" dirty="0" smtClean="0">
                <a:solidFill>
                  <a:srgbClr val="FF0000"/>
                </a:solidFill>
              </a:rPr>
              <a:t>”  </a:t>
            </a:r>
            <a:r>
              <a:rPr lang="en-US" sz="3200" b="1" dirty="0" err="1" smtClean="0">
                <a:solidFill>
                  <a:srgbClr val="FF0000"/>
                </a:solidFill>
              </a:rPr>
              <a:t>এটি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কি</a:t>
            </a:r>
            <a:r>
              <a:rPr lang="en-US" sz="3200" b="1" dirty="0" smtClean="0">
                <a:solidFill>
                  <a:srgbClr val="FF0000"/>
                </a:solidFill>
              </a:rPr>
              <a:t> 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895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(ক) </a:t>
            </a:r>
            <a:r>
              <a:rPr lang="en-US" sz="3600" b="1" dirty="0" err="1" smtClean="0">
                <a:solidFill>
                  <a:srgbClr val="00B0F0"/>
                </a:solidFill>
              </a:rPr>
              <a:t>প্রবাদ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9600" y="29718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(খ) </a:t>
            </a:r>
            <a:r>
              <a:rPr lang="en-US" sz="3200" b="1" dirty="0" err="1" smtClean="0">
                <a:solidFill>
                  <a:srgbClr val="00B0F0"/>
                </a:solidFill>
              </a:rPr>
              <a:t>হাদীসের</a:t>
            </a:r>
            <a:r>
              <a:rPr lang="en-US" sz="3200" b="1" dirty="0" smtClean="0"/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বানী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46482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(গ) </a:t>
            </a:r>
            <a:r>
              <a:rPr lang="en-US" sz="2800" b="1" dirty="0" err="1" smtClean="0">
                <a:solidFill>
                  <a:srgbClr val="00B0F0"/>
                </a:solidFill>
              </a:rPr>
              <a:t>কুরআনের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বানী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47244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(ঘ) </a:t>
            </a:r>
            <a:r>
              <a:rPr lang="en-US" sz="3200" b="1" dirty="0" err="1" smtClean="0">
                <a:solidFill>
                  <a:srgbClr val="00B0F0"/>
                </a:solidFill>
              </a:rPr>
              <a:t>কবির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কথা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48" dur="123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49" dur="123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50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51" dur="123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52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7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59" dur="123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60" dur="123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61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62" dur="123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63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8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70" dur="123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71" dur="123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72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73" dur="123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74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9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81" dur="123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82" dur="123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83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84" dur="123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85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0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92" dur="123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93" dur="123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94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95" dur="123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96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533400"/>
            <a:ext cx="495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i="1" u="sng" dirty="0" err="1" smtClean="0">
                <a:solidFill>
                  <a:srgbClr val="00B050"/>
                </a:solidFill>
              </a:rPr>
              <a:t>উত্তরঃ</a:t>
            </a:r>
            <a:endParaRPr lang="en-US" sz="8800" b="1" i="1" u="sng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3962400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7200" b="1" i="1" dirty="0" smtClean="0"/>
              <a:t>(ক) </a:t>
            </a:r>
            <a:r>
              <a:rPr lang="en-US" sz="7200" b="1" i="1" dirty="0" err="1" smtClean="0"/>
              <a:t>প্রবাদ</a:t>
            </a:r>
            <a:endParaRPr lang="en-US" sz="7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oses-yell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"/>
            <a:ext cx="8026400" cy="655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1676400" y="1905000"/>
            <a:ext cx="556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 smtClean="0">
                <a:solidFill>
                  <a:srgbClr val="00B0F0"/>
                </a:solidFill>
              </a:rPr>
              <a:t>ধন্যবাদ</a:t>
            </a:r>
            <a:r>
              <a:rPr lang="en-US" sz="9600" b="1" dirty="0" smtClean="0">
                <a:solidFill>
                  <a:srgbClr val="00B0F0"/>
                </a:solidFill>
              </a:rPr>
              <a:t> </a:t>
            </a:r>
            <a:endParaRPr lang="en-US" sz="9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457200"/>
            <a:ext cx="44196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000" u="sng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38200" y="2667000"/>
            <a:ext cx="6131257" cy="3289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৮ম</a:t>
            </a:r>
            <a:endParaRPr lang="b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শারীরিক শিক্ষা ও স্বাস্থ্য</a:t>
            </a:r>
          </a:p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endParaRPr lang="b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৪৫ মিনিট</a:t>
            </a:r>
          </a:p>
          <a:p>
            <a:r>
              <a:rPr lang="b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utonnyMJ" pitchFamily="2" charset="0"/>
                <a:cs typeface="SutonnyMJ" pitchFamily="2" charset="0"/>
              </a:rPr>
              <a:t>০৫/০৪/২০১৮</a:t>
            </a:r>
            <a:endParaRPr lang="b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762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0000"/>
                </a:solidFill>
              </a:rPr>
              <a:t>এসো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আমরা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কিছু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ছবি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দেখি</a:t>
            </a:r>
            <a:r>
              <a:rPr lang="en-US" sz="2400" dirty="0" smtClean="0">
                <a:solidFill>
                  <a:srgbClr val="FF0000"/>
                </a:solidFill>
              </a:rPr>
              <a:t> ।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D:\Heart+Brain.. Picture\Heart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2438400" cy="2133600"/>
          </a:xfrm>
          <a:prstGeom prst="rect">
            <a:avLst/>
          </a:prstGeom>
          <a:noFill/>
        </p:spPr>
      </p:pic>
      <p:pic>
        <p:nvPicPr>
          <p:cNvPr id="2054" name="Picture 6" descr="D:\Heart+Brain.. Picture\Hear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676400"/>
            <a:ext cx="3590925" cy="3733800"/>
          </a:xfrm>
          <a:prstGeom prst="rect">
            <a:avLst/>
          </a:prstGeom>
          <a:noFill/>
        </p:spPr>
      </p:pic>
      <p:pic>
        <p:nvPicPr>
          <p:cNvPr id="8" name="Picture 3" descr="D:\Heart+Brain.. Picture\Liver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267199"/>
            <a:ext cx="3090592" cy="16002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05400" y="57912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Heart- </a:t>
            </a:r>
            <a:r>
              <a:rPr lang="en-US" sz="3200" b="1" dirty="0" err="1" smtClean="0"/>
              <a:t>হ্নৎপিন্ড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295400" y="6324600"/>
            <a:ext cx="165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Heart- </a:t>
            </a:r>
            <a:r>
              <a:rPr lang="en-US" b="1" dirty="0" err="1" smtClean="0"/>
              <a:t>হ্নৎপিন্ড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33400" y="3962400"/>
            <a:ext cx="165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Heart- </a:t>
            </a:r>
            <a:r>
              <a:rPr lang="en-US" b="1" dirty="0" err="1" smtClean="0"/>
              <a:t>হ্নৎপিন্ড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:\Heart+Brain.. Picture\Heart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3505200" cy="3429000"/>
          </a:xfrm>
          <a:prstGeom prst="rect">
            <a:avLst/>
          </a:prstGeom>
          <a:noFill/>
        </p:spPr>
      </p:pic>
      <p:pic>
        <p:nvPicPr>
          <p:cNvPr id="3" name="Picture 4" descr="D:\Heart+Brain.. Picture\Heart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28600"/>
            <a:ext cx="3962400" cy="3581400"/>
          </a:xfrm>
          <a:prstGeom prst="rect">
            <a:avLst/>
          </a:prstGeom>
          <a:noFill/>
        </p:spPr>
      </p:pic>
      <p:pic>
        <p:nvPicPr>
          <p:cNvPr id="4" name="Picture 2" descr="D:\Heart+Brain.. Picture\Heart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4038600"/>
            <a:ext cx="3733800" cy="2667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19800" y="4114800"/>
            <a:ext cx="165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Heart- </a:t>
            </a:r>
            <a:r>
              <a:rPr lang="en-US" b="1" dirty="0" err="1" smtClean="0"/>
              <a:t>হ্নৎপিন্ড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52400" y="4038600"/>
            <a:ext cx="165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Heart- </a:t>
            </a:r>
            <a:r>
              <a:rPr lang="en-US" b="1" dirty="0" err="1" smtClean="0"/>
              <a:t>হ্নৎপিন্ড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D:\Heart+Brain.. Picture\Brain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2581275" cy="1771650"/>
          </a:xfrm>
          <a:prstGeom prst="rect">
            <a:avLst/>
          </a:prstGeom>
          <a:noFill/>
        </p:spPr>
      </p:pic>
      <p:pic>
        <p:nvPicPr>
          <p:cNvPr id="1033" name="Picture 9" descr="D:\Heart+Brain.. Picture\Brain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971800"/>
            <a:ext cx="2305050" cy="1981200"/>
          </a:xfrm>
          <a:prstGeom prst="rect">
            <a:avLst/>
          </a:prstGeom>
          <a:noFill/>
        </p:spPr>
      </p:pic>
      <p:pic>
        <p:nvPicPr>
          <p:cNvPr id="1034" name="Picture 10" descr="D:\Heart+Brain.. Picture\Brain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3505200"/>
            <a:ext cx="2390775" cy="19145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828800" y="2590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Brain- </a:t>
            </a:r>
            <a:r>
              <a:rPr lang="en-US" sz="2400" b="1" dirty="0" err="1" smtClean="0"/>
              <a:t>মস্তিষ্ক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6324600" y="5638800"/>
            <a:ext cx="1435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Brain- </a:t>
            </a:r>
            <a:r>
              <a:rPr lang="en-US" b="1" dirty="0" err="1" smtClean="0"/>
              <a:t>মস্তিষ্ক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1447800" y="6019800"/>
            <a:ext cx="1435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Brain- </a:t>
            </a:r>
            <a:r>
              <a:rPr lang="en-US" b="1" dirty="0" err="1" smtClean="0"/>
              <a:t>মস্তিষ্ক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6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6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Heart+Brain.. Picture\Brain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733800"/>
            <a:ext cx="2400300" cy="1905000"/>
          </a:xfrm>
          <a:prstGeom prst="rect">
            <a:avLst/>
          </a:prstGeom>
          <a:noFill/>
        </p:spPr>
      </p:pic>
      <p:pic>
        <p:nvPicPr>
          <p:cNvPr id="3075" name="Picture 3" descr="D:\Heart+Brain.. Picture\Brain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81000"/>
            <a:ext cx="2428875" cy="1885950"/>
          </a:xfrm>
          <a:prstGeom prst="rect">
            <a:avLst/>
          </a:prstGeom>
          <a:noFill/>
        </p:spPr>
      </p:pic>
      <p:pic>
        <p:nvPicPr>
          <p:cNvPr id="3076" name="Picture 4" descr="D:\Heart+Brain.. Picture\Brain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219200"/>
            <a:ext cx="2619375" cy="17430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200400" y="6096000"/>
            <a:ext cx="1435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Brain- </a:t>
            </a:r>
            <a:r>
              <a:rPr lang="en-US" b="1" dirty="0" err="1" smtClean="0"/>
              <a:t>মস্তিষ্ক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248400" y="3124200"/>
            <a:ext cx="1435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Brain- </a:t>
            </a:r>
            <a:r>
              <a:rPr lang="en-US" b="1" dirty="0" err="1" smtClean="0"/>
              <a:t>মস্তিষ্ক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85800" y="3657600"/>
            <a:ext cx="1435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Brain- </a:t>
            </a:r>
            <a:r>
              <a:rPr lang="en-US" b="1" dirty="0" err="1" smtClean="0"/>
              <a:t>মস্তিষ্ক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Heart+Brain.. Picture\Lung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657600"/>
            <a:ext cx="2143125" cy="2133600"/>
          </a:xfrm>
          <a:prstGeom prst="rect">
            <a:avLst/>
          </a:prstGeom>
          <a:noFill/>
        </p:spPr>
      </p:pic>
      <p:pic>
        <p:nvPicPr>
          <p:cNvPr id="4099" name="Picture 3" descr="D:\Heart+Brain.. Picture\Lung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914400"/>
            <a:ext cx="2200275" cy="2076450"/>
          </a:xfrm>
          <a:prstGeom prst="rect">
            <a:avLst/>
          </a:prstGeom>
          <a:noFill/>
        </p:spPr>
      </p:pic>
      <p:pic>
        <p:nvPicPr>
          <p:cNvPr id="4100" name="Picture 4" descr="D:\Heart+Brain.. Picture\Lung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762000"/>
            <a:ext cx="1809750" cy="25241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0" y="3505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Lungs- </a:t>
            </a:r>
            <a:r>
              <a:rPr lang="en-US" sz="2400" b="1" dirty="0" err="1" smtClean="0"/>
              <a:t>ফুসফুস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895600" y="624840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Lungs- </a:t>
            </a:r>
            <a:r>
              <a:rPr lang="en-US" b="1" dirty="0" err="1" smtClean="0"/>
              <a:t>ফুসফুস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388620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Lungs- </a:t>
            </a:r>
            <a:r>
              <a:rPr lang="en-US" b="1" dirty="0" err="1" smtClean="0"/>
              <a:t>ফুসফুস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Heart+Brain.. Picture\Lung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962400"/>
            <a:ext cx="2505075" cy="1828800"/>
          </a:xfrm>
          <a:prstGeom prst="rect">
            <a:avLst/>
          </a:prstGeom>
          <a:noFill/>
        </p:spPr>
      </p:pic>
      <p:pic>
        <p:nvPicPr>
          <p:cNvPr id="5123" name="Picture 3" descr="D:\Heart+Brain.. Picture\Lung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066800"/>
            <a:ext cx="2143125" cy="2133600"/>
          </a:xfrm>
          <a:prstGeom prst="rect">
            <a:avLst/>
          </a:prstGeom>
          <a:noFill/>
        </p:spPr>
      </p:pic>
      <p:pic>
        <p:nvPicPr>
          <p:cNvPr id="5124" name="Picture 4" descr="D:\Heart+Brain.. Picture\Lung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914400"/>
            <a:ext cx="2466975" cy="18478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124200" y="617220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Lungs- </a:t>
            </a:r>
            <a:r>
              <a:rPr lang="en-US" b="1" dirty="0" err="1" smtClean="0"/>
              <a:t>ফুসফুস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400800" y="365760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Lungs- </a:t>
            </a:r>
            <a:r>
              <a:rPr lang="en-US" b="1" dirty="0" err="1" smtClean="0"/>
              <a:t>ফুসফুস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3352800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Lungs- </a:t>
            </a:r>
            <a:r>
              <a:rPr lang="en-US" b="1" dirty="0" err="1" smtClean="0"/>
              <a:t>ফুসফুস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392</Words>
  <Application>Microsoft Office PowerPoint</Application>
  <PresentationFormat>On-screen Show (4:3)</PresentationFormat>
  <Paragraphs>87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124</cp:revision>
  <dcterms:created xsi:type="dcterms:W3CDTF">2018-04-05T12:36:16Z</dcterms:created>
  <dcterms:modified xsi:type="dcterms:W3CDTF">2018-04-06T05:40:07Z</dcterms:modified>
</cp:coreProperties>
</file>